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1" r:id="rId5"/>
    <p:sldId id="260" r:id="rId6"/>
    <p:sldId id="270" r:id="rId7"/>
    <p:sldId id="263" r:id="rId8"/>
    <p:sldId id="266" r:id="rId9"/>
    <p:sldId id="267" r:id="rId10"/>
    <p:sldId id="269" r:id="rId11"/>
    <p:sldId id="264" r:id="rId12"/>
    <p:sldId id="265" r:id="rId13"/>
    <p:sldId id="268" r:id="rId14"/>
    <p:sldId id="262" r:id="rId15"/>
    <p:sldId id="258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BB7E-681B-442E-B578-4F85A60C8AE6}" type="datetimeFigureOut">
              <a:rPr lang="en-CA" smtClean="0"/>
              <a:pPr/>
              <a:t>2019-03-31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23AA-910D-4B93-9AF5-11F0B533B6D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515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BB7E-681B-442E-B578-4F85A60C8AE6}" type="datetimeFigureOut">
              <a:rPr lang="en-CA" smtClean="0"/>
              <a:pPr/>
              <a:t>2019-03-31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23AA-910D-4B93-9AF5-11F0B533B6D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041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BB7E-681B-442E-B578-4F85A60C8AE6}" type="datetimeFigureOut">
              <a:rPr lang="en-CA" smtClean="0"/>
              <a:pPr/>
              <a:t>2019-03-31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23AA-910D-4B93-9AF5-11F0B533B6D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907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BB7E-681B-442E-B578-4F85A60C8AE6}" type="datetimeFigureOut">
              <a:rPr lang="en-CA" smtClean="0"/>
              <a:pPr/>
              <a:t>2019-03-31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23AA-910D-4B93-9AF5-11F0B533B6D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86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BB7E-681B-442E-B578-4F85A60C8AE6}" type="datetimeFigureOut">
              <a:rPr lang="en-CA" smtClean="0"/>
              <a:pPr/>
              <a:t>2019-03-31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23AA-910D-4B93-9AF5-11F0B533B6D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937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BB7E-681B-442E-B578-4F85A60C8AE6}" type="datetimeFigureOut">
              <a:rPr lang="en-CA" smtClean="0"/>
              <a:pPr/>
              <a:t>2019-03-31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23AA-910D-4B93-9AF5-11F0B533B6D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14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BB7E-681B-442E-B578-4F85A60C8AE6}" type="datetimeFigureOut">
              <a:rPr lang="en-CA" smtClean="0"/>
              <a:pPr/>
              <a:t>2019-03-31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23AA-910D-4B93-9AF5-11F0B533B6D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62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BB7E-681B-442E-B578-4F85A60C8AE6}" type="datetimeFigureOut">
              <a:rPr lang="en-CA" smtClean="0"/>
              <a:pPr/>
              <a:t>2019-03-31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23AA-910D-4B93-9AF5-11F0B533B6D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372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BB7E-681B-442E-B578-4F85A60C8AE6}" type="datetimeFigureOut">
              <a:rPr lang="en-CA" smtClean="0"/>
              <a:pPr/>
              <a:t>2019-03-31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23AA-910D-4B93-9AF5-11F0B533B6D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595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BB7E-681B-442E-B578-4F85A60C8AE6}" type="datetimeFigureOut">
              <a:rPr lang="en-CA" smtClean="0"/>
              <a:pPr/>
              <a:t>2019-03-31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23AA-910D-4B93-9AF5-11F0B533B6D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70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BB7E-681B-442E-B578-4F85A60C8AE6}" type="datetimeFigureOut">
              <a:rPr lang="en-CA" smtClean="0"/>
              <a:pPr/>
              <a:t>2019-03-31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B23AA-910D-4B93-9AF5-11F0B533B6D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31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BB7E-681B-442E-B578-4F85A60C8AE6}" type="datetimeFigureOut">
              <a:rPr lang="en-CA" smtClean="0"/>
              <a:pPr/>
              <a:t>2019-03-31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B23AA-910D-4B93-9AF5-11F0B533B6D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146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C:\kcvs\martin\phys\phys399\lectures\archictecture\diffract2.avi" TargetMode="External"/><Relationship Id="rId7" Type="http://schemas.openxmlformats.org/officeDocument/2006/relationships/image" Target="../media/image19.png"/><Relationship Id="rId2" Type="http://schemas.openxmlformats.org/officeDocument/2006/relationships/video" Target="file:///C:\kcvs\martin\phys\phys399\lectures\archictecture\diffract1.avi" TargetMode="External"/><Relationship Id="rId1" Type="http://schemas.microsoft.com/office/2007/relationships/media" Target="file:///C:\kcvs\martin\phys\phys399\lectures\archictecture\diffract1.avi" TargetMode="Externa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4.xml"/><Relationship Id="rId4" Type="http://schemas.openxmlformats.org/officeDocument/2006/relationships/video" Target="file:///C:\kcvs\martin\phys\phys399\lectures\archictecture\diffract2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file:///C:\kcvs\martin\phys\phys399\lectures\archictecture\edge2.avi" TargetMode="External"/><Relationship Id="rId7" Type="http://schemas.openxmlformats.org/officeDocument/2006/relationships/image" Target="../media/image22.png"/><Relationship Id="rId2" Type="http://schemas.openxmlformats.org/officeDocument/2006/relationships/video" Target="file:///C:\kcvs\martin\phys\phys399\lectures\archictecture\edge1.avi" TargetMode="External"/><Relationship Id="rId1" Type="http://schemas.microsoft.com/office/2007/relationships/media" Target="file:///C:\kcvs\martin\phys\phys399\lectures\archictecture\edge1.avi" TargetMode="Externa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5.xml"/><Relationship Id="rId4" Type="http://schemas.openxmlformats.org/officeDocument/2006/relationships/video" Target="file:///C:\kcvs\martin\phys\phys399\lectures\archictecture\edge2.av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artscommons.ca/jacksingerconcerthall.aspx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file:///C:\kcvs\martin\phys\phys399\lectures\archictecture\refract.avi" TargetMode="External"/><Relationship Id="rId2" Type="http://schemas.openxmlformats.org/officeDocument/2006/relationships/video" Target="file:///C:\kcvs\martin\phys\phys399\lectures\archictecture\reflection.avi" TargetMode="External"/><Relationship Id="rId1" Type="http://schemas.microsoft.com/office/2007/relationships/media" Target="file:///C:\kcvs\martin\phys\phys399\lectures\archictecture\reflection.avi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kcvs\martin\phys\phys399\lectures\archictecture\LoonWail_LangElliott.mp3" TargetMode="External"/><Relationship Id="rId1" Type="http://schemas.microsoft.com/office/2007/relationships/media" Target="file:///C:\kcvs\martin\phys\phys399\lectures\archictecture\LoonWail_LangElliott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hyperlink" Target="http://amroc.andymel.eu/amroc_andymel_eu_calculator.php?l=1000&amp;w=600&amp;h=300&amp;re=DIN%2018041%20-%20Musi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47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403"/>
            <a:ext cx="9144000" cy="5477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1000"/>
            <a:ext cx="7772400" cy="1470025"/>
          </a:xfrm>
        </p:spPr>
        <p:txBody>
          <a:bodyPr>
            <a:normAutofit/>
          </a:bodyPr>
          <a:lstStyle/>
          <a:p>
            <a:r>
              <a:rPr lang="en-CA" sz="6000" dirty="0">
                <a:solidFill>
                  <a:srgbClr val="FFFF00"/>
                </a:solidFill>
              </a:rPr>
              <a:t>Architectural Acoustics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176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4800" y="3048000"/>
            <a:ext cx="8534400" cy="3657600"/>
          </a:xfrm>
          <a:prstGeom prst="ellipse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CA" dirty="0"/>
              <a:t>Example….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93519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 = 10 m; vs = 344 m/s…plug in the numbers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59400" y="2806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8067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59400" y="2806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8067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1371600"/>
            <a:ext cx="8229600" cy="2133600"/>
          </a:xfrm>
        </p:spPr>
        <p:txBody>
          <a:bodyPr>
            <a:normAutofit/>
          </a:bodyPr>
          <a:lstStyle/>
          <a:p>
            <a:r>
              <a:rPr lang="en-CA" dirty="0"/>
              <a:t>Let’s find some resonant modes in this classroom…</a:t>
            </a:r>
          </a:p>
          <a:p>
            <a:r>
              <a:rPr lang="en-CA" dirty="0"/>
              <a:t>Ignore the w and h modes for the moment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3844336"/>
                <a:ext cx="4343400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/>
                      </a:rPr>
                      <m:t>𝑓</m:t>
                    </m:r>
                    <m:r>
                      <a:rPr lang="en-CA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CA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800" b="0" i="1" smtClean="0"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CA" sz="2800" b="0" i="1" smtClean="0">
                                <a:latin typeface="Cambria Math"/>
                              </a:rPr>
                              <m:t>𝑙</m:t>
                            </m:r>
                          </m:den>
                        </m:f>
                      </m:e>
                    </m:d>
                  </m:oMath>
                </a14:m>
                <a:r>
                  <a:rPr lang="en-CA" sz="2800" dirty="0"/>
                  <a:t>, p = 1,2,3…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844336"/>
                <a:ext cx="4343400" cy="737189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19250" y="4876800"/>
            <a:ext cx="6699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f = 17.2(p) Hz, therefore some resonant modes are…</a:t>
            </a:r>
          </a:p>
          <a:p>
            <a:endParaRPr lang="en-CA" sz="2400" dirty="0"/>
          </a:p>
          <a:p>
            <a:r>
              <a:rPr lang="en-CA" sz="2400" dirty="0"/>
              <a:t>F = 17.2, 34.4, 51.6, 68.8, 86.1, … Hz</a:t>
            </a:r>
          </a:p>
        </p:txBody>
      </p:sp>
    </p:spTree>
    <p:extLst>
      <p:ext uri="{BB962C8B-B14F-4D97-AF65-F5344CB8AC3E}">
        <p14:creationId xmlns:p14="http://schemas.microsoft.com/office/powerpoint/2010/main" val="38997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Wave Diffraction and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When waves either reflect or pass through small openings some interesting things happen!</a:t>
            </a:r>
          </a:p>
          <a:p>
            <a:r>
              <a:rPr lang="en-CA" dirty="0"/>
              <a:t>This is why higher frequencies are much more directional than low frequencies</a:t>
            </a:r>
            <a:endParaRPr lang="en-US" dirty="0"/>
          </a:p>
        </p:txBody>
      </p:sp>
      <p:pic>
        <p:nvPicPr>
          <p:cNvPr id="5" name="diffract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953000" y="1371600"/>
            <a:ext cx="3143250" cy="2209800"/>
          </a:xfrm>
          <a:prstGeom prst="rect">
            <a:avLst/>
          </a:prstGeom>
        </p:spPr>
      </p:pic>
      <p:pic>
        <p:nvPicPr>
          <p:cNvPr id="6" name="diffract2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953000" y="3962400"/>
            <a:ext cx="3124200" cy="2164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4109" descr="PPT41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524000"/>
            <a:ext cx="4460359" cy="36576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Wave Interference and Path Difference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000" dirty="0"/>
              <a:t>When 2 waves travel slightly different distances (path difference)  to get to your ear this introduces a relative shift in their phase</a:t>
            </a:r>
          </a:p>
          <a:p>
            <a:r>
              <a:rPr lang="en-CA" sz="2000" dirty="0"/>
              <a:t>If the path difference is:</a:t>
            </a:r>
          </a:p>
          <a:p>
            <a:pPr lvl="1"/>
            <a:r>
              <a:rPr lang="en-CA" sz="1600" dirty="0"/>
              <a:t>A whole number of waves the waves are still in phase and they add (constructive interference = ANTINODE)</a:t>
            </a:r>
          </a:p>
          <a:p>
            <a:pPr lvl="1"/>
            <a:r>
              <a:rPr lang="en-CA" sz="1600" dirty="0"/>
              <a:t>An odd half multiple path difference leads to waves cancelling (</a:t>
            </a:r>
            <a:r>
              <a:rPr lang="en-CA" sz="1600" dirty="0" err="1"/>
              <a:t>destrucitve</a:t>
            </a:r>
            <a:r>
              <a:rPr lang="en-CA" sz="1600" dirty="0"/>
              <a:t> interference = NODE)</a:t>
            </a:r>
          </a:p>
          <a:p>
            <a:endParaRPr lang="en-CA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Diffraction Around Edges…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>
            <a:normAutofit fontScale="92500"/>
          </a:bodyPr>
          <a:lstStyle/>
          <a:p>
            <a:r>
              <a:rPr lang="en-CA" dirty="0"/>
              <a:t>Low pitch sounds spread out more – “bend around corners”</a:t>
            </a:r>
            <a:endParaRPr lang="en-US" dirty="0"/>
          </a:p>
        </p:txBody>
      </p:sp>
      <p:pic>
        <p:nvPicPr>
          <p:cNvPr id="5" name="edge1.avi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57200" y="2749550"/>
            <a:ext cx="4040188" cy="280035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72000" y="1295400"/>
            <a:ext cx="4114800" cy="1295399"/>
          </a:xfrm>
        </p:spPr>
        <p:txBody>
          <a:bodyPr>
            <a:normAutofit fontScale="92500"/>
          </a:bodyPr>
          <a:lstStyle/>
          <a:p>
            <a:r>
              <a:rPr lang="en-CA" dirty="0"/>
              <a:t>High pitch sounds are more directional</a:t>
            </a:r>
            <a:endParaRPr lang="en-US" dirty="0"/>
          </a:p>
          <a:p>
            <a:endParaRPr lang="en-US" dirty="0"/>
          </a:p>
        </p:txBody>
      </p:sp>
      <p:pic>
        <p:nvPicPr>
          <p:cNvPr id="6" name="edge2.avi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645025" y="2741613"/>
            <a:ext cx="4041775" cy="281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CA" dirty="0"/>
              <a:t>Reverberation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914400"/>
            <a:ext cx="8458200" cy="1676399"/>
          </a:xfrm>
        </p:spPr>
        <p:txBody>
          <a:bodyPr>
            <a:normAutofit fontScale="62500" lnSpcReduction="20000"/>
          </a:bodyPr>
          <a:lstStyle/>
          <a:p>
            <a:r>
              <a:rPr lang="en-CA" dirty="0"/>
              <a:t>Reverberation time is defined as the time required for a sound level to drop by 60dB </a:t>
            </a:r>
          </a:p>
          <a:p>
            <a:r>
              <a:rPr lang="en-CA" dirty="0"/>
              <a:t>Often this is denoted RT60</a:t>
            </a:r>
          </a:p>
          <a:p>
            <a:r>
              <a:rPr lang="en-CA" dirty="0"/>
              <a:t>Reverberation time depends on room volume and absorptivity/reflectivity of room surfaces</a:t>
            </a:r>
          </a:p>
          <a:p>
            <a:r>
              <a:rPr lang="en-CA" dirty="0"/>
              <a:t>Figure shows “good”RT60 values for various room types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876800" y="1524000"/>
            <a:ext cx="4038600" cy="4525963"/>
          </a:xfrm>
        </p:spPr>
        <p:txBody>
          <a:bodyPr>
            <a:normAutofit fontScale="62500" lnSpcReduction="20000"/>
          </a:bodyPr>
          <a:lstStyle/>
          <a:p>
            <a:endParaRPr lang="en-CA" dirty="0"/>
          </a:p>
        </p:txBody>
      </p:sp>
      <p:pic>
        <p:nvPicPr>
          <p:cNvPr id="9" name="Snagit_PPT44C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09800"/>
            <a:ext cx="7086855" cy="43600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72400" cy="6096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en-US" sz="4000" b="1" i="1" dirty="0">
                <a:cs typeface="Arial" charset="0"/>
              </a:rPr>
              <a:t>Standards for “Good” Acoustics:</a:t>
            </a:r>
            <a:br>
              <a:rPr lang="en-US" altLang="en-US" sz="2400" b="1" i="1" dirty="0">
                <a:cs typeface="Arial" charset="0"/>
              </a:rPr>
            </a:br>
            <a:endParaRPr lang="en-US" altLang="en-US" sz="2400" b="1" i="1" dirty="0">
              <a:latin typeface="Arial" charset="0"/>
            </a:endParaRP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5715000"/>
          </a:xfrm>
          <a:ln w="38100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altLang="en-US" sz="2800" i="1" dirty="0">
                <a:cs typeface="Arial" charset="0"/>
              </a:rPr>
              <a:t>Clarity</a:t>
            </a:r>
          </a:p>
          <a:p>
            <a:pPr lvl="1">
              <a:buFontTx/>
              <a:buChar char="•"/>
              <a:defRPr/>
            </a:pPr>
            <a:r>
              <a:rPr lang="en-US" altLang="en-US" sz="2400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little overlap of sounds</a:t>
            </a:r>
          </a:p>
          <a:p>
            <a:pPr>
              <a:buFontTx/>
              <a:buChar char="•"/>
              <a:defRPr/>
            </a:pPr>
            <a:r>
              <a:rPr lang="en-US" altLang="en-US" sz="2800" i="1" dirty="0">
                <a:cs typeface="Arial" charset="0"/>
              </a:rPr>
              <a:t>Uniformity</a:t>
            </a:r>
          </a:p>
          <a:p>
            <a:pPr lvl="1">
              <a:buFontTx/>
              <a:buChar char="•"/>
              <a:defRPr/>
            </a:pPr>
            <a:r>
              <a:rPr lang="en-US" altLang="en-US" sz="2400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sound from all directions</a:t>
            </a:r>
            <a:endParaRPr lang="en-US" altLang="en-US" sz="2400" i="1" dirty="0">
              <a:cs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2800" i="1" dirty="0">
                <a:cs typeface="Arial" charset="0"/>
              </a:rPr>
              <a:t>Envelopment</a:t>
            </a:r>
          </a:p>
          <a:p>
            <a:pPr lvl="1">
              <a:buFontTx/>
              <a:buChar char="•"/>
              <a:defRPr/>
            </a:pPr>
            <a:r>
              <a:rPr lang="en-US" altLang="en-US" sz="2400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everywhere the same</a:t>
            </a:r>
            <a:endParaRPr lang="en-US" altLang="en-US" sz="2400" i="1" dirty="0">
              <a:cs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2800" i="1" dirty="0">
                <a:cs typeface="Arial" charset="0"/>
              </a:rPr>
              <a:t>Smoothness</a:t>
            </a:r>
          </a:p>
          <a:p>
            <a:pPr lvl="1">
              <a:buFontTx/>
              <a:buChar char="•"/>
              <a:defRPr/>
            </a:pPr>
            <a:r>
              <a:rPr lang="en-US" altLang="en-US" sz="2400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echoes</a:t>
            </a:r>
          </a:p>
          <a:p>
            <a:pPr>
              <a:buFontTx/>
              <a:buChar char="•"/>
              <a:defRPr/>
            </a:pPr>
            <a:r>
              <a:rPr lang="en-US" altLang="en-US" sz="2800" i="1" dirty="0">
                <a:cs typeface="Arial" charset="0"/>
              </a:rPr>
              <a:t>Reverberation</a:t>
            </a:r>
          </a:p>
          <a:p>
            <a:pPr lvl="1">
              <a:buFontTx/>
              <a:buChar char="•"/>
              <a:defRPr/>
            </a:pPr>
            <a:r>
              <a:rPr lang="en-US" altLang="en-US" sz="2400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appropriate length of time</a:t>
            </a:r>
          </a:p>
          <a:p>
            <a:pPr>
              <a:buFontTx/>
              <a:buChar char="•"/>
              <a:defRPr/>
            </a:pPr>
            <a:r>
              <a:rPr lang="en-US" altLang="en-US" sz="2800" i="1" dirty="0">
                <a:cs typeface="Arial" charset="0"/>
              </a:rPr>
              <a:t>Performer satisfaction</a:t>
            </a:r>
          </a:p>
          <a:p>
            <a:pPr lvl="1">
              <a:buFontTx/>
              <a:buChar char="•"/>
              <a:defRPr/>
            </a:pPr>
            <a:r>
              <a:rPr lang="en-US" altLang="en-US" sz="2400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reflected to stage</a:t>
            </a:r>
          </a:p>
          <a:p>
            <a:pPr>
              <a:buFontTx/>
              <a:buChar char="•"/>
              <a:defRPr/>
            </a:pPr>
            <a:r>
              <a:rPr lang="en-US" altLang="en-US" sz="2800" i="1" dirty="0">
                <a:cs typeface="Arial" charset="0"/>
              </a:rPr>
              <a:t>Freedom from noise</a:t>
            </a:r>
          </a:p>
          <a:p>
            <a:pPr lvl="1">
              <a:buFontTx/>
              <a:buChar char="•"/>
              <a:defRPr/>
            </a:pPr>
            <a:r>
              <a:rPr lang="en-US" altLang="en-US" sz="2400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competition</a:t>
            </a:r>
            <a:endParaRPr lang="en-US" altLang="en-US" sz="2400" i="1" dirty="0">
              <a:cs typeface="Arial" charset="0"/>
            </a:endParaRPr>
          </a:p>
          <a:p>
            <a:pPr>
              <a:buFontTx/>
              <a:buChar char="•"/>
              <a:defRPr/>
            </a:pPr>
            <a:endParaRPr lang="en-US" altLang="en-US" sz="2800" i="1" baseline="30000" dirty="0"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Calculate and Measure RT</a:t>
            </a:r>
            <a:r>
              <a:rPr lang="en-CA" baseline="-25000" dirty="0"/>
              <a:t>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CA" dirty="0"/>
                  <a:t>Wallace Sabine – the Sabine Formula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𝑅𝑇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60</m:t>
                        </m:r>
                      </m:sub>
                    </m:sSub>
                  </m:oMath>
                </a14:m>
                <a:r>
                  <a:rPr lang="en-CA" dirty="0"/>
                  <a:t>=(0.16 s/m)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CA" dirty="0"/>
              </a:p>
              <a:p>
                <a:r>
                  <a:rPr lang="en-CA" dirty="0"/>
                  <a:t>V = volume of room (m</a:t>
                </a:r>
                <a:r>
                  <a:rPr lang="en-CA" baseline="30000" dirty="0"/>
                  <a:t>3</a:t>
                </a:r>
                <a:r>
                  <a:rPr lang="en-CA" dirty="0"/>
                  <a:t>) and S</a:t>
                </a:r>
                <a:r>
                  <a:rPr lang="en-CA" baseline="-25000" dirty="0"/>
                  <a:t>e</a:t>
                </a:r>
                <a:r>
                  <a:rPr lang="en-CA" dirty="0"/>
                  <a:t> = effective absorbing area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CA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CA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+…</a:t>
                </a:r>
              </a:p>
              <a:p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564" t="-12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Measure RT60 by noting time for a sound level to decay by 60 dB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Snagit_PPT5CE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71" y="3352800"/>
            <a:ext cx="2542857" cy="1666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5257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Sound created by me clapping in my office.  Top scale is in seconds</a:t>
            </a:r>
          </a:p>
        </p:txBody>
      </p:sp>
    </p:spTree>
    <p:extLst>
      <p:ext uri="{BB962C8B-B14F-4D97-AF65-F5344CB8AC3E}">
        <p14:creationId xmlns:p14="http://schemas.microsoft.com/office/powerpoint/2010/main" val="1119894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40AA-37CE-4E92-A483-3290AC0E7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Example – calculate RT</a:t>
            </a:r>
            <a:r>
              <a:rPr lang="en-CA" baseline="-25000" dirty="0"/>
              <a:t>60</a:t>
            </a:r>
            <a:r>
              <a:rPr lang="en-CA" dirty="0"/>
              <a:t> for this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FABBE-2B6E-44B3-90BB-983463A09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CA" dirty="0"/>
              <a:t>Identify how </a:t>
            </a:r>
            <a:r>
              <a:rPr lang="en-CA"/>
              <a:t>many significant reflective </a:t>
            </a:r>
            <a:r>
              <a:rPr lang="en-CA" dirty="0"/>
              <a:t>surfaces there are</a:t>
            </a:r>
          </a:p>
          <a:p>
            <a:r>
              <a:rPr lang="en-CA" dirty="0"/>
              <a:t>Determine the areas and absorption coefficients for the surfaces</a:t>
            </a:r>
          </a:p>
          <a:p>
            <a:r>
              <a:rPr lang="en-CA" dirty="0"/>
              <a:t>Apply the Sabine formula</a:t>
            </a:r>
          </a:p>
        </p:txBody>
      </p:sp>
    </p:spTree>
    <p:extLst>
      <p:ext uri="{BB962C8B-B14F-4D97-AF65-F5344CB8AC3E}">
        <p14:creationId xmlns:p14="http://schemas.microsoft.com/office/powerpoint/2010/main" val="3851827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Tour the Jack Singer Hall in Calgary</a:t>
            </a:r>
          </a:p>
        </p:txBody>
      </p:sp>
      <p:pic>
        <p:nvPicPr>
          <p:cNvPr id="3" name="Snagit_PPT91A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81" y="1290905"/>
            <a:ext cx="5695238" cy="42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8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43800" cy="914400"/>
          </a:xfrm>
        </p:spPr>
        <p:txBody>
          <a:bodyPr/>
          <a:lstStyle/>
          <a:p>
            <a:r>
              <a:rPr lang="en-CA" dirty="0"/>
              <a:t>Looking a bit deeper 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Sound waves in 3D</a:t>
            </a:r>
          </a:p>
          <a:p>
            <a:pPr lvl="1"/>
            <a:r>
              <a:rPr lang="en-CA" dirty="0"/>
              <a:t>Wave reflection and transmission</a:t>
            </a:r>
          </a:p>
          <a:p>
            <a:pPr lvl="1"/>
            <a:r>
              <a:rPr lang="en-CA" dirty="0"/>
              <a:t>Wave interference and diffraction</a:t>
            </a:r>
          </a:p>
          <a:p>
            <a:r>
              <a:rPr lang="en-CA" dirty="0"/>
              <a:t>How sound behaves in large spaces</a:t>
            </a:r>
          </a:p>
          <a:p>
            <a:pPr lvl="1"/>
            <a:r>
              <a:rPr lang="en-CA" dirty="0"/>
              <a:t>Reflection</a:t>
            </a:r>
          </a:p>
          <a:p>
            <a:pPr lvl="1"/>
            <a:r>
              <a:rPr lang="en-CA" dirty="0"/>
              <a:t>Absorption</a:t>
            </a:r>
          </a:p>
          <a:p>
            <a:pPr lvl="1"/>
            <a:r>
              <a:rPr lang="en-CA" dirty="0"/>
              <a:t>Reverberation</a:t>
            </a:r>
          </a:p>
          <a:p>
            <a:r>
              <a:rPr lang="en-CA" dirty="0"/>
              <a:t>Designing concert halls, listening rooms and other acoustic spaces – some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67795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/>
              <a:t>Sound Reflection, Refraction, Absorption and Diffraction</a:t>
            </a:r>
            <a:endParaRPr lang="en-US" dirty="0"/>
          </a:p>
        </p:txBody>
      </p:sp>
      <p:pic>
        <p:nvPicPr>
          <p:cNvPr id="4" name="reflection.avi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724400" y="1447800"/>
            <a:ext cx="4035425" cy="168751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CA" sz="2000" dirty="0"/>
              <a:t>Always reflect when they encounter a barrier (more precisely and impedance change) and follow the law of reflection: </a:t>
            </a:r>
            <a:r>
              <a:rPr lang="en-CA" sz="2000" b="1" dirty="0"/>
              <a:t>angle of reflection equals angle of incidence</a:t>
            </a:r>
          </a:p>
          <a:p>
            <a:r>
              <a:rPr lang="en-CA" sz="2000" dirty="0"/>
              <a:t>Waves refract (“bend” or change direction) when they enter a medium in which their speed changes</a:t>
            </a:r>
          </a:p>
          <a:p>
            <a:r>
              <a:rPr lang="en-CA" sz="2000" dirty="0"/>
              <a:t>Angles are always measured with respect to the </a:t>
            </a:r>
            <a:r>
              <a:rPr lang="en-CA" sz="2000" b="1" dirty="0"/>
              <a:t>normal</a:t>
            </a:r>
            <a:r>
              <a:rPr lang="en-CA" sz="2000" dirty="0"/>
              <a:t> or perpendicular</a:t>
            </a:r>
            <a:br>
              <a:rPr lang="en-CA" sz="2000" b="1" dirty="0"/>
            </a:br>
            <a:endParaRPr lang="en-US" sz="2000" b="1" dirty="0"/>
          </a:p>
        </p:txBody>
      </p:sp>
      <p:pic>
        <p:nvPicPr>
          <p:cNvPr id="7" name="refract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6" cstate="print"/>
          <a:stretch>
            <a:fillRect/>
          </a:stretch>
        </p:blipFill>
        <p:spPr>
          <a:xfrm>
            <a:off x="4724400" y="3276600"/>
            <a:ext cx="3886200" cy="309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onWail_LangElliot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/>
              <a:t>Call of the Loon </a:t>
            </a:r>
            <a:r>
              <a:rPr lang="en-CA" sz="3600" dirty="0"/>
              <a:t>(and other acoustic illusions!)</a:t>
            </a:r>
            <a:endParaRPr lang="en-US" sz="3600" dirty="0"/>
          </a:p>
        </p:txBody>
      </p:sp>
      <p:pic>
        <p:nvPicPr>
          <p:cNvPr id="5" name="Snagit_PPT40AB" descr="PPT40AB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1752600" y="1524000"/>
            <a:ext cx="5438096" cy="3361905"/>
          </a:xfrm>
        </p:spPr>
      </p:pic>
      <p:pic>
        <p:nvPicPr>
          <p:cNvPr id="7" name="Snagit_PPT40E0" descr="PPT40E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5181600"/>
            <a:ext cx="7380953" cy="1390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62484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Cool air at water surface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6553200"/>
            <a:ext cx="739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5105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Air warms as you get above water surface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nagit_PPT40FC" descr="PPT40FC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62000" y="2514600"/>
            <a:ext cx="6295239" cy="3466667"/>
          </a:xfrm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43000" y="1828800"/>
          <a:ext cx="28956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4" imgW="1219200" imgH="228600" progId="Equation.DSMT4">
                  <p:embed/>
                </p:oleObj>
              </mc:Choice>
              <mc:Fallback>
                <p:oleObj name="Equation" r:id="rId4" imgW="121920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28956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CA" dirty="0"/>
              <a:t>The intensity of a reflected sound depends on the </a:t>
            </a:r>
            <a:r>
              <a:rPr lang="en-CA" dirty="0" err="1"/>
              <a:t>absorptivity</a:t>
            </a:r>
            <a:r>
              <a:rPr lang="en-CA" dirty="0"/>
              <a:t> of the reflecting surface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7848600" cy="2362200"/>
          </a:xfrm>
        </p:spPr>
        <p:txBody>
          <a:bodyPr/>
          <a:lstStyle/>
          <a:p>
            <a:r>
              <a:rPr lang="en-CA" dirty="0"/>
              <a:t>A choir in rehearsal in an empty hall produces an average SPL of 85 dB at the middle of the auditorium.</a:t>
            </a:r>
          </a:p>
          <a:p>
            <a:r>
              <a:rPr lang="en-CA" dirty="0"/>
              <a:t>Estimate how the sound will change when the hall is full.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667000" y="4267200"/>
          <a:ext cx="2719294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3" imgW="1650960" imgH="1295280" progId="Equation.DSMT4">
                  <p:embed/>
                </p:oleObj>
              </mc:Choice>
              <mc:Fallback>
                <p:oleObj name="Equation" r:id="rId3" imgW="1650960" imgH="1295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67200"/>
                        <a:ext cx="2719294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600200" y="3429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CA" dirty="0"/>
              <a:t>Consider a 500 Hz sound:</a:t>
            </a:r>
            <a:br>
              <a:rPr lang="en-CA" dirty="0"/>
            </a:br>
            <a:r>
              <a:rPr lang="en-CA" dirty="0"/>
              <a:t>I = 85 dB, </a:t>
            </a:r>
            <a:r>
              <a:rPr lang="en-CA" dirty="0" err="1"/>
              <a:t>I</a:t>
            </a:r>
            <a:r>
              <a:rPr lang="en-CA" baseline="-25000" dirty="0" err="1"/>
              <a:t>reflected</a:t>
            </a:r>
            <a:r>
              <a:rPr lang="en-CA" dirty="0"/>
              <a:t> = (1-0.7)I</a:t>
            </a:r>
          </a:p>
          <a:p>
            <a:pPr algn="ctr"/>
            <a:r>
              <a:rPr lang="en-CA" dirty="0"/>
              <a:t>So</a:t>
            </a:r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CA" dirty="0"/>
          </a:p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905000" y="3124200"/>
            <a:ext cx="4038600" cy="3581400"/>
          </a:xfrm>
          <a:prstGeom prst="ellipse">
            <a:avLst/>
          </a:prstGeom>
          <a:solidFill>
            <a:schemeClr val="accent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9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Controlling Reflections…</a:t>
            </a:r>
            <a:endParaRPr lang="en-US" dirty="0"/>
          </a:p>
        </p:txBody>
      </p:sp>
      <p:pic>
        <p:nvPicPr>
          <p:cNvPr id="5" name="Snagit_PPT4103" descr="PPT410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524000"/>
            <a:ext cx="5009524" cy="3019048"/>
          </a:xfrm>
        </p:spPr>
      </p:pic>
      <p:sp>
        <p:nvSpPr>
          <p:cNvPr id="6" name="TextBox 5"/>
          <p:cNvSpPr txBox="1"/>
          <p:nvPr/>
        </p:nvSpPr>
        <p:spPr>
          <a:xfrm>
            <a:off x="5638800" y="5257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More about this when we consider listening rooms and auditoriums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Reflection also depends on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CA" dirty="0"/>
              <a:t>Convex shape disperses sound</a:t>
            </a:r>
          </a:p>
          <a:p>
            <a:r>
              <a:rPr lang="en-CA" dirty="0"/>
              <a:t>Concave shape can focus sound</a:t>
            </a:r>
            <a:endParaRPr lang="en-US" dirty="0"/>
          </a:p>
        </p:txBody>
      </p:sp>
      <p:pic>
        <p:nvPicPr>
          <p:cNvPr id="11" name="Snagit_PPT4120" descr="PPT41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819400"/>
            <a:ext cx="1940288" cy="2133600"/>
          </a:xfrm>
          <a:prstGeom prst="rect">
            <a:avLst/>
          </a:prstGeom>
        </p:spPr>
      </p:pic>
      <p:pic>
        <p:nvPicPr>
          <p:cNvPr id="14" name="Snagit_PPT413F" descr="PPT413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971800"/>
            <a:ext cx="2079108" cy="2895600"/>
          </a:xfrm>
          <a:prstGeom prst="rect">
            <a:avLst/>
          </a:prstGeom>
        </p:spPr>
      </p:pic>
      <p:pic>
        <p:nvPicPr>
          <p:cNvPr id="15" name="Snagit_PPT4145" descr="PPT41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876800"/>
            <a:ext cx="3255178" cy="17563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ACFC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3581400" cy="59877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Resonant Modes in Rooms…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3425" y="2819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 = length, p = mode# </a:t>
            </a:r>
          </a:p>
          <a:p>
            <a:r>
              <a:rPr lang="en-CA" dirty="0"/>
              <a:t>w = width, q = mode#</a:t>
            </a:r>
          </a:p>
          <a:p>
            <a:r>
              <a:rPr lang="en-CA" dirty="0"/>
              <a:t>h = height, r = mode#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5715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4"/>
              </a:rPr>
              <a:t>Link to a resonant mode calculator</a:t>
            </a:r>
            <a:endParaRPr lang="en-CA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724400" y="4038600"/>
          <a:ext cx="365578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5" imgW="1968480" imgH="533160" progId="Equation.DSMT4">
                  <p:embed/>
                </p:oleObj>
              </mc:Choice>
              <mc:Fallback>
                <p:oleObj name="Equation" r:id="rId5" imgW="1968480" imgH="533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3655786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636</Words>
  <Application>Microsoft Office PowerPoint</Application>
  <PresentationFormat>On-screen Show (4:3)</PresentationFormat>
  <Paragraphs>88</Paragraphs>
  <Slides>18</Slides>
  <Notes>0</Notes>
  <HiddenSlides>0</HiddenSlides>
  <MMClips>7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Office Theme</vt:lpstr>
      <vt:lpstr>Equation</vt:lpstr>
      <vt:lpstr>Architectural Acoustics</vt:lpstr>
      <vt:lpstr>Looking a bit deeper …</vt:lpstr>
      <vt:lpstr>Sound Reflection, Refraction, Absorption and Diffraction</vt:lpstr>
      <vt:lpstr>Call of the Loon (and other acoustic illusions!)</vt:lpstr>
      <vt:lpstr>PowerPoint Presentation</vt:lpstr>
      <vt:lpstr>Example…</vt:lpstr>
      <vt:lpstr>Controlling Reflections…</vt:lpstr>
      <vt:lpstr>Reflection also depends on SHAPE</vt:lpstr>
      <vt:lpstr>Resonant Modes in Rooms…</vt:lpstr>
      <vt:lpstr>Example….</vt:lpstr>
      <vt:lpstr>Wave Diffraction and Interference</vt:lpstr>
      <vt:lpstr>Wave Interference and Path Difference</vt:lpstr>
      <vt:lpstr>Diffraction Around Edges…</vt:lpstr>
      <vt:lpstr>Reverberation</vt:lpstr>
      <vt:lpstr>Standards for “Good” Acoustics: </vt:lpstr>
      <vt:lpstr>How Calculate and Measure RT60</vt:lpstr>
      <vt:lpstr>Example – calculate RT60 for this room</vt:lpstr>
      <vt:lpstr>Tour the Jack Singer Hall in Calgary</vt:lpstr>
    </vt:vector>
  </TitlesOfParts>
  <Company>King's University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Architectural Acoustics</dc:title>
  <dc:creator>Brian Martin</dc:creator>
  <cp:lastModifiedBy>Brian Martin</cp:lastModifiedBy>
  <cp:revision>77</cp:revision>
  <dcterms:created xsi:type="dcterms:W3CDTF">2017-03-20T18:34:14Z</dcterms:created>
  <dcterms:modified xsi:type="dcterms:W3CDTF">2019-04-01T03:28:07Z</dcterms:modified>
</cp:coreProperties>
</file>